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98" r:id="rId4"/>
    <p:sldId id="299" r:id="rId5"/>
    <p:sldId id="300" r:id="rId6"/>
    <p:sldId id="308" r:id="rId7"/>
    <p:sldId id="272" r:id="rId8"/>
    <p:sldId id="301" r:id="rId9"/>
    <p:sldId id="302" r:id="rId10"/>
    <p:sldId id="310" r:id="rId11"/>
    <p:sldId id="311" r:id="rId12"/>
    <p:sldId id="317" r:id="rId13"/>
    <p:sldId id="292" r:id="rId14"/>
    <p:sldId id="274" r:id="rId15"/>
    <p:sldId id="293" r:id="rId16"/>
    <p:sldId id="294" r:id="rId17"/>
    <p:sldId id="295" r:id="rId18"/>
    <p:sldId id="296" r:id="rId19"/>
    <p:sldId id="312" r:id="rId20"/>
    <p:sldId id="313" r:id="rId21"/>
    <p:sldId id="315" r:id="rId22"/>
    <p:sldId id="314" r:id="rId23"/>
    <p:sldId id="258" r:id="rId24"/>
    <p:sldId id="261" r:id="rId25"/>
    <p:sldId id="262" r:id="rId26"/>
    <p:sldId id="279" r:id="rId27"/>
    <p:sldId id="318" r:id="rId28"/>
    <p:sldId id="280" r:id="rId29"/>
    <p:sldId id="319" r:id="rId30"/>
    <p:sldId id="320" r:id="rId31"/>
    <p:sldId id="323" r:id="rId32"/>
    <p:sldId id="306" r:id="rId33"/>
    <p:sldId id="321" r:id="rId34"/>
    <p:sldId id="322" r:id="rId35"/>
    <p:sldId id="283" r:id="rId36"/>
    <p:sldId id="265" r:id="rId37"/>
    <p:sldId id="316" r:id="rId38"/>
    <p:sldId id="291" r:id="rId39"/>
    <p:sldId id="290" r:id="rId40"/>
    <p:sldId id="297" r:id="rId41"/>
  </p:sldIdLst>
  <p:sldSz cx="9144000" cy="6858000" type="screen4x3"/>
  <p:notesSz cx="6796088" cy="9925050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1pPr>
    <a:lvl2pPr marL="742950" indent="-28575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2pPr>
    <a:lvl3pPr marL="11430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3pPr>
    <a:lvl4pPr marL="16002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4pPr>
    <a:lvl5pPr marL="20574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5pPr>
    <a:lvl6pPr marL="22860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6pPr>
    <a:lvl7pPr marL="27432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7pPr>
    <a:lvl8pPr marL="32004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8pPr>
    <a:lvl9pPr marL="36576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0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 autoAdjust="0"/>
    <p:restoredTop sz="94586" autoAdjust="0"/>
  </p:normalViewPr>
  <p:slideViewPr>
    <p:cSldViewPr>
      <p:cViewPr varScale="1">
        <p:scale>
          <a:sx n="112" d="100"/>
          <a:sy n="112" d="100"/>
        </p:scale>
        <p:origin x="-984" y="-9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1107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6796088" cy="99250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1" name="Text Box 3"/>
          <p:cNvSpPr txBox="1">
            <a:spLocks noChangeArrowheads="1"/>
          </p:cNvSpPr>
          <p:nvPr/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15988" y="744538"/>
            <a:ext cx="4964112" cy="3721100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053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9450" y="4714875"/>
            <a:ext cx="5437188" cy="44656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0" y="9426575"/>
            <a:ext cx="2946400" cy="4968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9688" y="9426575"/>
            <a:ext cx="2944812" cy="4953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24688D03-F045-B643-BD3A-F95C8B91471A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63535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C23BE51-E56D-C34D-8751-203456E9F0D8}" type="slidenum">
              <a:rPr lang="en-GB"/>
              <a:pPr/>
              <a:t>1</a:t>
            </a:fld>
            <a:endParaRPr lang="en-GB"/>
          </a:p>
        </p:txBody>
      </p:sp>
      <p:sp>
        <p:nvSpPr>
          <p:cNvPr id="1433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3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10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11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13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15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16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17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19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20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21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2A72A8A-8A6D-C84C-8B8D-5B7A18CF2D34}" type="slidenum">
              <a:rPr lang="en-GB"/>
              <a:pPr/>
              <a:t>23</a:t>
            </a:fld>
            <a:endParaRPr lang="en-GB"/>
          </a:p>
        </p:txBody>
      </p:sp>
      <p:sp>
        <p:nvSpPr>
          <p:cNvPr id="1638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C63DFA0-64C2-004C-8AFC-C4742DB3F677}" type="slidenum">
              <a:rPr lang="en-GB"/>
              <a:pPr/>
              <a:t>24</a:t>
            </a:fld>
            <a:endParaRPr lang="en-GB"/>
          </a:p>
        </p:txBody>
      </p:sp>
      <p:sp>
        <p:nvSpPr>
          <p:cNvPr id="1945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5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CB62645-5AB3-4041-B56A-A33D47A8A679}" type="slidenum">
              <a:rPr lang="en-GB"/>
              <a:pPr/>
              <a:t>25</a:t>
            </a:fld>
            <a:endParaRPr lang="en-GB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CB62645-5AB3-4041-B56A-A33D47A8A679}" type="slidenum">
              <a:rPr lang="en-GB"/>
              <a:pPr/>
              <a:t>26</a:t>
            </a:fld>
            <a:endParaRPr lang="en-GB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CB62645-5AB3-4041-B56A-A33D47A8A679}" type="slidenum">
              <a:rPr lang="en-GB"/>
              <a:pPr/>
              <a:t>27</a:t>
            </a:fld>
            <a:endParaRPr lang="en-GB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29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3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30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31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32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33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34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36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37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38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39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40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5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6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7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9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9C96DDB7-5383-CA45-AD3D-5196D0FCCB9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E2727F65-CFBD-7B43-9322-F698D8F3C317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5813" cy="5849937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49937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6EC32BFB-CBF2-654C-B5C8-1CDFD3505040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5AA26255-1DD8-884C-AD22-BA390A2AFD6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ABEC096B-64A2-7B44-875A-6A9EE250669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7013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600200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DC2370D3-9E53-A24E-98F4-CB586A07843D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1D0F75B7-7646-154B-BC7D-5F83700AF1E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80E5B2F3-B621-B146-B91D-6D8C2EE9574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39FA33B3-5ED0-C34D-B375-AF24041DBFE4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D6CBCF18-5E33-6E4D-ACAC-1EEF9BC3580E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809F3D21-02CA-4945-8B05-F691DF056F1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8013" cy="11414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8013" cy="4524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1027" name="Text Box 3"/>
          <p:cNvSpPr txBox="1">
            <a:spLocks noChangeArrowheads="1"/>
          </p:cNvSpPr>
          <p:nvPr/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5225"/>
            <a:ext cx="2132013" cy="47466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A622B62-27B7-D444-97B6-2EBD5876234C}" type="slidenum">
              <a:rPr lang="en-GB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2pPr>
      <a:lvl3pPr marL="1143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3pPr>
      <a:lvl4pPr marL="1600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4pPr>
      <a:lvl5pPr marL="20574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2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2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741363"/>
            <a:ext cx="9144000" cy="61166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730414"/>
            <a:ext cx="9180513" cy="126047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FFFFFF">
                  <a:alpha val="0"/>
                </a:srgbClr>
              </a:gs>
              <a:gs pos="1000">
                <a:schemeClr val="tx1"/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" y="730414"/>
            <a:ext cx="9144000" cy="126047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FFFFFF">
                  <a:alpha val="0"/>
                </a:srgbClr>
              </a:gs>
              <a:gs pos="1000">
                <a:schemeClr val="tx1"/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42762" y="1041045"/>
            <a:ext cx="7534438" cy="86395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>
            <a:outerShdw blurRad="50800" dist="38100" dir="2700000">
              <a:srgbClr val="000000">
                <a:alpha val="81000"/>
              </a:srgbClr>
            </a:outerShdw>
          </a:effectLst>
        </p:spPr>
        <p:txBody>
          <a:bodyPr wrap="non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5000" b="1" i="0" dirty="0" smtClean="0">
                <a:solidFill>
                  <a:srgbClr val="FFFFFF"/>
                </a:solidFill>
                <a:ea typeface="Arial" charset="0"/>
                <a:cs typeface="Arial" charset="0"/>
              </a:rPr>
              <a:t>without Shared Intention</a:t>
            </a:r>
            <a:endParaRPr lang="en-GB" sz="5000" b="1" i="0" dirty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26114" y="1546755"/>
            <a:ext cx="4651375" cy="620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3077" name="Text Box 5"/>
          <p:cNvSpPr txBox="1">
            <a:spLocks noChangeArrowheads="1"/>
          </p:cNvSpPr>
          <p:nvPr/>
        </p:nvSpPr>
        <p:spPr bwMode="auto">
          <a:xfrm>
            <a:off x="1233311" y="623711"/>
            <a:ext cx="3684651" cy="86395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>
            <a:outerShdw blurRad="50800" dist="38100" dir="2700000">
              <a:srgbClr val="000000">
                <a:alpha val="75000"/>
              </a:srgbClr>
            </a:outerShdw>
          </a:effectLst>
        </p:spPr>
        <p:txBody>
          <a:bodyPr wrap="non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5000" b="1" i="0" dirty="0" smtClean="0">
                <a:solidFill>
                  <a:srgbClr val="FFFFFF"/>
                </a:solidFill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  <a:ea typeface="Arial" charset="0"/>
                <a:cs typeface="Arial" charset="0"/>
              </a:rPr>
              <a:t>Joint</a:t>
            </a:r>
            <a:r>
              <a:rPr lang="en-GB" sz="5000" b="1" i="0" dirty="0" smtClean="0">
                <a:solidFill>
                  <a:srgbClr val="FFFFFF"/>
                </a:solidFill>
                <a:ea typeface="Arial" charset="0"/>
                <a:cs typeface="Arial" charset="0"/>
              </a:rPr>
              <a:t> Action </a:t>
            </a:r>
            <a:endParaRPr lang="en-GB" sz="5000" b="1" i="0" dirty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 bwMode="auto">
          <a:xfrm>
            <a:off x="3429000" y="3886200"/>
            <a:ext cx="2209800" cy="228600"/>
          </a:xfrm>
          <a:prstGeom prst="roundRect">
            <a:avLst/>
          </a:prstGeom>
          <a:noFill/>
          <a:ln>
            <a:solidFill>
              <a:schemeClr val="tx1">
                <a:alpha val="1000"/>
              </a:schemeClr>
            </a:solidFill>
            <a:headEnd type="none" w="med" len="med"/>
            <a:tailEnd type="none" w="med" len="med"/>
          </a:ln>
          <a:effectLst>
            <a:glow rad="228600">
              <a:srgbClr val="FFFF00">
                <a:alpha val="30000"/>
              </a:srgbClr>
            </a:glo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4415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err="1" smtClean="0"/>
              <a:t>behaviours</a:t>
            </a:r>
            <a:endParaRPr lang="en-US" i="0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3610769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goal-state</a:t>
            </a:r>
            <a:endParaRPr lang="en-US" i="0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637738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goal-outcome</a:t>
            </a:r>
            <a:endParaRPr lang="en-US" i="0" dirty="0"/>
          </a:p>
        </p:txBody>
      </p:sp>
      <p:sp>
        <p:nvSpPr>
          <p:cNvPr id="12" name="Freeform 11"/>
          <p:cNvSpPr/>
          <p:nvPr/>
        </p:nvSpPr>
        <p:spPr bwMode="auto">
          <a:xfrm>
            <a:off x="1875388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1371600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coordinates</a:t>
            </a:r>
            <a:endParaRPr lang="en-US" dirty="0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5849939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specifies</a:t>
            </a:r>
            <a:endParaRPr lang="en-US" dirty="0"/>
          </a:p>
        </p:txBody>
      </p:sp>
      <p:sp>
        <p:nvSpPr>
          <p:cNvPr id="15" name="Freeform 14"/>
          <p:cNvSpPr/>
          <p:nvPr/>
        </p:nvSpPr>
        <p:spPr bwMode="auto">
          <a:xfrm flipH="1">
            <a:off x="4692031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6" name="Text Box 2"/>
          <p:cNvSpPr txBox="1">
            <a:spLocks noChangeArrowheads="1"/>
          </p:cNvSpPr>
          <p:nvPr/>
        </p:nvSpPr>
        <p:spPr bwMode="auto">
          <a:xfrm>
            <a:off x="3124200" y="3757932"/>
            <a:ext cx="2895600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shared intention</a:t>
            </a:r>
            <a:endParaRPr lang="en-US" i="0" dirty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990600" y="685800"/>
            <a:ext cx="6705600" cy="178728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 goal of Ayesha and Beatrice’s action is to free the cat.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It is not true that Ayesha and Beatrice have a shared intention. 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 bwMode="auto">
          <a:xfrm>
            <a:off x="3429000" y="3886200"/>
            <a:ext cx="2209800" cy="228600"/>
          </a:xfrm>
          <a:prstGeom prst="roundRect">
            <a:avLst/>
          </a:prstGeom>
          <a:noFill/>
          <a:ln>
            <a:solidFill>
              <a:schemeClr val="tx1">
                <a:alpha val="1000"/>
              </a:schemeClr>
            </a:solidFill>
            <a:headEnd type="none" w="med" len="med"/>
            <a:tailEnd type="none" w="med" len="med"/>
          </a:ln>
          <a:effectLst>
            <a:glow rad="228600">
              <a:srgbClr val="FFFF00">
                <a:alpha val="30000"/>
              </a:srgbClr>
            </a:glo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4415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err="1" smtClean="0"/>
              <a:t>behaviours</a:t>
            </a:r>
            <a:endParaRPr lang="en-US" i="0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3610769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goal-state</a:t>
            </a:r>
            <a:endParaRPr lang="en-US" i="0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637738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goal-outcome</a:t>
            </a:r>
            <a:endParaRPr lang="en-US" i="0" dirty="0"/>
          </a:p>
        </p:txBody>
      </p:sp>
      <p:sp>
        <p:nvSpPr>
          <p:cNvPr id="12" name="Freeform 11"/>
          <p:cNvSpPr/>
          <p:nvPr/>
        </p:nvSpPr>
        <p:spPr bwMode="auto">
          <a:xfrm>
            <a:off x="1875388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1371600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coordinates</a:t>
            </a:r>
            <a:endParaRPr lang="en-US" dirty="0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5849939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specifies</a:t>
            </a:r>
            <a:endParaRPr lang="en-US" dirty="0"/>
          </a:p>
        </p:txBody>
      </p:sp>
      <p:sp>
        <p:nvSpPr>
          <p:cNvPr id="15" name="Freeform 14"/>
          <p:cNvSpPr/>
          <p:nvPr/>
        </p:nvSpPr>
        <p:spPr bwMode="auto">
          <a:xfrm flipH="1">
            <a:off x="4692031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6" name="Text Box 2"/>
          <p:cNvSpPr txBox="1">
            <a:spLocks noChangeArrowheads="1"/>
          </p:cNvSpPr>
          <p:nvPr/>
        </p:nvSpPr>
        <p:spPr bwMode="auto">
          <a:xfrm>
            <a:off x="3124200" y="3757932"/>
            <a:ext cx="2895600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shared intention</a:t>
            </a:r>
            <a:endParaRPr lang="en-US" i="0" dirty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990600" y="685800"/>
            <a:ext cx="6705600" cy="178728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 goal of Ayesha and Beatrice’s action is to free the cat.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It is not true that Ayesha and Beatrice have a shared intention.   Nor any other kind of shared goal-state.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 bwMode="auto">
          <a:xfrm>
            <a:off x="3429000" y="3886200"/>
            <a:ext cx="2209800" cy="228600"/>
          </a:xfrm>
          <a:prstGeom prst="roundRect">
            <a:avLst/>
          </a:prstGeom>
          <a:noFill/>
          <a:ln>
            <a:solidFill>
              <a:schemeClr val="tx1">
                <a:alpha val="1000"/>
              </a:schemeClr>
            </a:solidFill>
            <a:headEnd type="none" w="med" len="med"/>
            <a:tailEnd type="none" w="med" len="med"/>
          </a:ln>
          <a:effectLst>
            <a:glow rad="228600">
              <a:srgbClr val="FFFF00">
                <a:alpha val="30000"/>
              </a:srgbClr>
            </a:glo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4415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err="1" smtClean="0"/>
              <a:t>behaviours</a:t>
            </a:r>
            <a:endParaRPr lang="en-US" i="0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3610769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goal-state</a:t>
            </a:r>
            <a:endParaRPr lang="en-US" i="0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637738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goal-outcome</a:t>
            </a:r>
            <a:endParaRPr lang="en-US" i="0" dirty="0"/>
          </a:p>
        </p:txBody>
      </p:sp>
      <p:sp>
        <p:nvSpPr>
          <p:cNvPr id="12" name="Freeform 11"/>
          <p:cNvSpPr/>
          <p:nvPr/>
        </p:nvSpPr>
        <p:spPr bwMode="auto">
          <a:xfrm>
            <a:off x="1875388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1371600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coordinates</a:t>
            </a:r>
            <a:endParaRPr lang="en-US" dirty="0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5849939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specifies</a:t>
            </a:r>
            <a:endParaRPr lang="en-US" dirty="0"/>
          </a:p>
        </p:txBody>
      </p:sp>
      <p:sp>
        <p:nvSpPr>
          <p:cNvPr id="15" name="Freeform 14"/>
          <p:cNvSpPr/>
          <p:nvPr/>
        </p:nvSpPr>
        <p:spPr bwMode="auto">
          <a:xfrm flipH="1">
            <a:off x="4692031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6" name="Text Box 2"/>
          <p:cNvSpPr txBox="1">
            <a:spLocks noChangeArrowheads="1"/>
          </p:cNvSpPr>
          <p:nvPr/>
        </p:nvSpPr>
        <p:spPr bwMode="auto">
          <a:xfrm>
            <a:off x="3124200" y="3757932"/>
            <a:ext cx="2895600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shared intention</a:t>
            </a:r>
            <a:endParaRPr lang="en-US" i="0" dirty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990600" y="685800"/>
            <a:ext cx="6705600" cy="178728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 goal of Ayesha and Beatrice’s action is to free the cat.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It is not true that Ayesha and Beatrice have a shared intention.   Nor any other kind of shared goal-state.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827584" y="3501008"/>
            <a:ext cx="7560840" cy="2448272"/>
          </a:xfrm>
          <a:prstGeom prst="rect">
            <a:avLst/>
          </a:prstGeom>
          <a:solidFill>
            <a:schemeClr val="tx1">
              <a:alpha val="79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solidFill>
                <a:schemeClr val="tx1"/>
              </a:solidFill>
              <a:effectLst/>
              <a:latin typeface="Myriad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4330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1887" y="3213557"/>
            <a:ext cx="222022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0" dirty="0" smtClean="0"/>
              <a:t>shared intention</a:t>
            </a:r>
            <a:endParaRPr lang="en-US" i="0" dirty="0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 one or more of 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1295400"/>
            <a:ext cx="9144000" cy="14478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 one or more of 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2819400"/>
            <a:ext cx="9144000" cy="1143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 one or more of 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3962400"/>
            <a:ext cx="9144000" cy="14478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 one or more of 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 one or more of 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3212466"/>
            <a:ext cx="7410000" cy="43306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joint action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771623"/>
          </a:xfrm>
          <a:prstGeom prst="rect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is the relation between a joint action and the goal (or goals) to which it is directed?</a:t>
            </a:r>
            <a:endParaRPr lang="en-US" i="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Box 2"/>
          <p:cNvSpPr txBox="1">
            <a:spLocks noChangeArrowheads="1"/>
          </p:cNvSpPr>
          <p:nvPr/>
        </p:nvSpPr>
        <p:spPr bwMode="auto">
          <a:xfrm>
            <a:off x="762000" y="609600"/>
            <a:ext cx="3124200" cy="314150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The agents’ activities have a single goal.*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This isn’t just a matter of each individual agent’s activities having that goal.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[*could be weakened]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5362575" y="4221163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 flipV="1">
            <a:off x="5707063" y="3589338"/>
            <a:ext cx="1296988" cy="720725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5075238" y="3568700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Line 8"/>
          <p:cNvSpPr>
            <a:spLocks noChangeShapeType="1"/>
          </p:cNvSpPr>
          <p:nvPr/>
        </p:nvSpPr>
        <p:spPr bwMode="auto">
          <a:xfrm flipV="1">
            <a:off x="5435600" y="3357563"/>
            <a:ext cx="1439863" cy="360363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5003800" y="2847975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>
            <a:off x="5364163" y="3063875"/>
            <a:ext cx="1439863" cy="4763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146675" y="2128838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4" name="Line 14"/>
          <p:cNvSpPr>
            <a:spLocks noChangeShapeType="1"/>
          </p:cNvSpPr>
          <p:nvPr/>
        </p:nvSpPr>
        <p:spPr bwMode="auto">
          <a:xfrm>
            <a:off x="5507038" y="2344738"/>
            <a:ext cx="1368425" cy="436563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5507038" y="1481138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50000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>
            <a:off x="5851525" y="1757363"/>
            <a:ext cx="1152525" cy="792163"/>
          </a:xfrm>
          <a:prstGeom prst="line">
            <a:avLst/>
          </a:prstGeom>
          <a:noFill/>
          <a:ln w="28575">
            <a:solidFill>
              <a:srgbClr val="FFFFFF">
                <a:alpha val="50000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6154738" y="909638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39999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" name="Line 20"/>
          <p:cNvSpPr>
            <a:spLocks noChangeShapeType="1"/>
          </p:cNvSpPr>
          <p:nvPr/>
        </p:nvSpPr>
        <p:spPr bwMode="auto">
          <a:xfrm>
            <a:off x="6451600" y="1204913"/>
            <a:ext cx="792163" cy="1223963"/>
          </a:xfrm>
          <a:prstGeom prst="line">
            <a:avLst/>
          </a:prstGeom>
          <a:noFill/>
          <a:ln w="28575">
            <a:solidFill>
              <a:srgbClr val="FFFFFF">
                <a:alpha val="39999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6875463" y="620713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30000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3" name="Line 23"/>
          <p:cNvSpPr>
            <a:spLocks noChangeShapeType="1"/>
          </p:cNvSpPr>
          <p:nvPr/>
        </p:nvSpPr>
        <p:spPr bwMode="auto">
          <a:xfrm>
            <a:off x="7091363" y="981075"/>
            <a:ext cx="360363" cy="1368425"/>
          </a:xfrm>
          <a:prstGeom prst="line">
            <a:avLst/>
          </a:prstGeom>
          <a:noFill/>
          <a:ln w="28575">
            <a:solidFill>
              <a:srgbClr val="FFFFFF">
                <a:alpha val="30000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7019925" y="2524125"/>
            <a:ext cx="1209675" cy="120967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7523163" y="549275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20000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7" name="Line 27"/>
          <p:cNvSpPr>
            <a:spLocks noChangeShapeType="1"/>
          </p:cNvSpPr>
          <p:nvPr/>
        </p:nvSpPr>
        <p:spPr bwMode="auto">
          <a:xfrm flipH="1">
            <a:off x="7667625" y="909638"/>
            <a:ext cx="31750" cy="1366838"/>
          </a:xfrm>
          <a:prstGeom prst="line">
            <a:avLst/>
          </a:prstGeom>
          <a:noFill/>
          <a:ln w="28575">
            <a:solidFill>
              <a:srgbClr val="FFFFFF">
                <a:alpha val="20000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9" name="Text Box 29"/>
          <p:cNvSpPr txBox="1">
            <a:spLocks noChangeArrowheads="1"/>
          </p:cNvSpPr>
          <p:nvPr/>
        </p:nvSpPr>
        <p:spPr bwMode="auto">
          <a:xfrm>
            <a:off x="7075487" y="2667000"/>
            <a:ext cx="109855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GB" i="0" dirty="0" smtClean="0">
                <a:solidFill>
                  <a:schemeClr val="tx1"/>
                </a:solidFill>
              </a:rPr>
              <a:t>parcel</a:t>
            </a:r>
            <a:br>
              <a:rPr lang="en-GB" i="0" dirty="0" smtClean="0">
                <a:solidFill>
                  <a:schemeClr val="tx1"/>
                </a:solidFill>
              </a:rPr>
            </a:br>
            <a:r>
              <a:rPr lang="en-GB" i="0" dirty="0" smtClean="0">
                <a:solidFill>
                  <a:schemeClr val="tx1"/>
                </a:solidFill>
              </a:rPr>
              <a:t>caught</a:t>
            </a:r>
            <a:endParaRPr lang="en-GB" i="0" dirty="0">
              <a:solidFill>
                <a:schemeClr val="tx1"/>
              </a:solidFill>
            </a:endParaRPr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7085544" y="2589744"/>
            <a:ext cx="1078437" cy="1078437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1" name="Text Box 2"/>
          <p:cNvSpPr txBox="1">
            <a:spLocks noChangeArrowheads="1"/>
          </p:cNvSpPr>
          <p:nvPr/>
        </p:nvSpPr>
        <p:spPr bwMode="auto">
          <a:xfrm>
            <a:off x="762000" y="609600"/>
            <a:ext cx="3124200" cy="314150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The agents’ activities have a single goal.*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This isn’t just a matter of each individual agent’s activities having that goal.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[*could be weakened]</a:t>
            </a:r>
          </a:p>
        </p:txBody>
      </p:sp>
      <p:sp>
        <p:nvSpPr>
          <p:cNvPr id="32" name="Text Box 2"/>
          <p:cNvSpPr txBox="1">
            <a:spLocks noChangeArrowheads="1"/>
          </p:cNvSpPr>
          <p:nvPr/>
        </p:nvSpPr>
        <p:spPr bwMode="auto">
          <a:xfrm>
            <a:off x="4876800" y="4800600"/>
            <a:ext cx="3886200" cy="144873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Many agents, one outcome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there is a single outcome to which each agent’s activities are individually directed.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3212466"/>
            <a:ext cx="7410000" cy="43306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joint action without shared intention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406400"/>
            <a:ext cx="9144000" cy="591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5138738" y="6019800"/>
            <a:ext cx="3609975" cy="42862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>
                <a:solidFill>
                  <a:srgbClr val="FFFFFF"/>
                </a:solidFill>
                <a:ea typeface="Arial" charset="0"/>
                <a:cs typeface="Arial" charset="0"/>
              </a:rPr>
              <a:t>cf. Vesper et al (forthcoming)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42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3"/>
          <a:srcRect r="49184"/>
          <a:stretch>
            <a:fillRect/>
          </a:stretch>
        </p:blipFill>
        <p:spPr bwMode="auto">
          <a:xfrm>
            <a:off x="3175" y="0"/>
            <a:ext cx="464502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958754">
            <a:off x="1301658" y="469660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0779781">
            <a:off x="467096" y="489677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75" y="0"/>
            <a:ext cx="914082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958754">
            <a:off x="1301658" y="469660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0779781">
            <a:off x="467096" y="489677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268" y="2468880"/>
            <a:ext cx="2558034" cy="19202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697" y="2578608"/>
            <a:ext cx="2266569" cy="1700784"/>
          </a:xfrm>
          <a:prstGeom prst="rect">
            <a:avLst/>
          </a:prstGeom>
        </p:spPr>
      </p:pic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263963" y="2559304"/>
            <a:ext cx="2324608" cy="173939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cxnSp>
        <p:nvCxnSpPr>
          <p:cNvPr id="8" name="Straight Connector 7"/>
          <p:cNvCxnSpPr/>
          <p:nvPr/>
        </p:nvCxnSpPr>
        <p:spPr bwMode="auto">
          <a:xfrm>
            <a:off x="6228184" y="4365104"/>
            <a:ext cx="2376264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FFFFFF">
                <a:alpha val="61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8037074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6800400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How can we </a:t>
            </a:r>
            <a:r>
              <a:rPr lang="en-US" i="0" dirty="0" err="1" smtClean="0"/>
              <a:t>characterise</a:t>
            </a:r>
            <a:r>
              <a:rPr lang="en-US" i="0" dirty="0" smtClean="0"/>
              <a:t> the relation between joint actions and their goal-outcomes without invoking shared intentions?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5362575" y="4221163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 flipV="1">
            <a:off x="5707063" y="3589338"/>
            <a:ext cx="1296988" cy="720725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5075238" y="3568700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Line 8"/>
          <p:cNvSpPr>
            <a:spLocks noChangeShapeType="1"/>
          </p:cNvSpPr>
          <p:nvPr/>
        </p:nvSpPr>
        <p:spPr bwMode="auto">
          <a:xfrm flipV="1">
            <a:off x="5435600" y="3357563"/>
            <a:ext cx="1439863" cy="360363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5003800" y="2847975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>
            <a:off x="5364163" y="3063875"/>
            <a:ext cx="1439863" cy="4763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146675" y="2128838"/>
            <a:ext cx="360363" cy="360363"/>
          </a:xfrm>
          <a:prstGeom prst="ellips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4" name="Line 14"/>
          <p:cNvSpPr>
            <a:spLocks noChangeShapeType="1"/>
          </p:cNvSpPr>
          <p:nvPr/>
        </p:nvSpPr>
        <p:spPr bwMode="auto">
          <a:xfrm>
            <a:off x="5507038" y="2344738"/>
            <a:ext cx="1368425" cy="436563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5507038" y="1481138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50000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>
            <a:off x="5851525" y="1757363"/>
            <a:ext cx="1152525" cy="792163"/>
          </a:xfrm>
          <a:prstGeom prst="line">
            <a:avLst/>
          </a:prstGeom>
          <a:noFill/>
          <a:ln w="28575">
            <a:solidFill>
              <a:srgbClr val="FFFFFF">
                <a:alpha val="50000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6154738" y="909638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39999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" name="Line 20"/>
          <p:cNvSpPr>
            <a:spLocks noChangeShapeType="1"/>
          </p:cNvSpPr>
          <p:nvPr/>
        </p:nvSpPr>
        <p:spPr bwMode="auto">
          <a:xfrm>
            <a:off x="6451600" y="1204913"/>
            <a:ext cx="792163" cy="1223963"/>
          </a:xfrm>
          <a:prstGeom prst="line">
            <a:avLst/>
          </a:prstGeom>
          <a:noFill/>
          <a:ln w="28575">
            <a:solidFill>
              <a:srgbClr val="FFFFFF">
                <a:alpha val="39999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6875463" y="620713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30000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3" name="Line 23"/>
          <p:cNvSpPr>
            <a:spLocks noChangeShapeType="1"/>
          </p:cNvSpPr>
          <p:nvPr/>
        </p:nvSpPr>
        <p:spPr bwMode="auto">
          <a:xfrm>
            <a:off x="7091363" y="981075"/>
            <a:ext cx="360363" cy="1368425"/>
          </a:xfrm>
          <a:prstGeom prst="line">
            <a:avLst/>
          </a:prstGeom>
          <a:noFill/>
          <a:ln w="28575">
            <a:solidFill>
              <a:srgbClr val="FFFFFF">
                <a:alpha val="30000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7019925" y="2524125"/>
            <a:ext cx="1209675" cy="120967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7523163" y="549275"/>
            <a:ext cx="360363" cy="360363"/>
          </a:xfrm>
          <a:prstGeom prst="ellipse">
            <a:avLst/>
          </a:prstGeom>
          <a:noFill/>
          <a:ln w="38100">
            <a:solidFill>
              <a:srgbClr val="FFFFFF">
                <a:alpha val="20000"/>
              </a:srgbClr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7" name="Line 27"/>
          <p:cNvSpPr>
            <a:spLocks noChangeShapeType="1"/>
          </p:cNvSpPr>
          <p:nvPr/>
        </p:nvSpPr>
        <p:spPr bwMode="auto">
          <a:xfrm flipH="1">
            <a:off x="7667625" y="909638"/>
            <a:ext cx="31750" cy="1366838"/>
          </a:xfrm>
          <a:prstGeom prst="line">
            <a:avLst/>
          </a:prstGeom>
          <a:noFill/>
          <a:ln w="28575">
            <a:solidFill>
              <a:srgbClr val="FFFFFF">
                <a:alpha val="20000"/>
              </a:srgbClr>
            </a:solidFill>
            <a:round/>
            <a:headEnd/>
            <a:tailEnd type="triangle" w="lg" len="lg"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9" name="Text Box 29"/>
          <p:cNvSpPr txBox="1">
            <a:spLocks noChangeArrowheads="1"/>
          </p:cNvSpPr>
          <p:nvPr/>
        </p:nvSpPr>
        <p:spPr bwMode="auto">
          <a:xfrm>
            <a:off x="7075487" y="2667000"/>
            <a:ext cx="109855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GB" i="0" dirty="0" smtClean="0">
                <a:solidFill>
                  <a:schemeClr val="tx1"/>
                </a:solidFill>
              </a:rPr>
              <a:t>parcel</a:t>
            </a:r>
            <a:br>
              <a:rPr lang="en-GB" i="0" dirty="0" smtClean="0">
                <a:solidFill>
                  <a:schemeClr val="tx1"/>
                </a:solidFill>
              </a:rPr>
            </a:br>
            <a:r>
              <a:rPr lang="en-GB" i="0" dirty="0" smtClean="0">
                <a:solidFill>
                  <a:schemeClr val="tx1"/>
                </a:solidFill>
              </a:rPr>
              <a:t>caught</a:t>
            </a:r>
            <a:endParaRPr lang="en-GB" i="0" dirty="0">
              <a:solidFill>
                <a:schemeClr val="tx1"/>
              </a:solidFill>
            </a:endParaRPr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7085544" y="2589744"/>
            <a:ext cx="1078437" cy="1078437"/>
          </a:xfrm>
          <a:prstGeom prst="ellips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2" name="Text Box 2"/>
          <p:cNvSpPr txBox="1">
            <a:spLocks noChangeArrowheads="1"/>
          </p:cNvSpPr>
          <p:nvPr/>
        </p:nvSpPr>
        <p:spPr bwMode="auto">
          <a:xfrm>
            <a:off x="4876800" y="4800600"/>
            <a:ext cx="3886200" cy="144873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Many agents, one outcome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there is a single outcome to which each agent’s activities are individually directed.</a:t>
            </a:r>
          </a:p>
        </p:txBody>
      </p:sp>
      <p:sp>
        <p:nvSpPr>
          <p:cNvPr id="24" name="Text Box 2"/>
          <p:cNvSpPr txBox="1">
            <a:spLocks noChangeArrowheads="1"/>
          </p:cNvSpPr>
          <p:nvPr/>
        </p:nvSpPr>
        <p:spPr bwMode="auto">
          <a:xfrm>
            <a:off x="395536" y="3212976"/>
            <a:ext cx="2880320" cy="43306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distributive goal</a:t>
            </a:r>
          </a:p>
        </p:txBody>
      </p:sp>
      <p:sp>
        <p:nvSpPr>
          <p:cNvPr id="2" name="Left Brace 1"/>
          <p:cNvSpPr/>
          <p:nvPr/>
        </p:nvSpPr>
        <p:spPr bwMode="auto">
          <a:xfrm>
            <a:off x="3779912" y="548680"/>
            <a:ext cx="576064" cy="5904656"/>
          </a:xfrm>
          <a:prstGeom prst="leftBrace">
            <a:avLst>
              <a:gd name="adj1" fmla="val 40485"/>
              <a:gd name="adj2" fmla="val 50000"/>
            </a:avLst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090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771623"/>
          </a:xfrm>
          <a:prstGeom prst="rect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is the relation between a joint action and the goal (or goals) to which it is directed?</a:t>
            </a:r>
            <a:endParaRPr lang="en-US" i="0" dirty="0"/>
          </a:p>
        </p:txBody>
      </p:sp>
      <p:pic>
        <p:nvPicPr>
          <p:cNvPr id="4" name="Picture 3" descr="table_cat_glass_inv.jpg"/>
          <p:cNvPicPr>
            <a:picLocks noChangeAspect="1"/>
          </p:cNvPicPr>
          <p:nvPr/>
        </p:nvPicPr>
        <p:blipFill>
          <a:blip r:embed="rId3">
            <a:lum/>
            <a:alphaModFix/>
          </a:blip>
          <a:stretch>
            <a:fillRect/>
          </a:stretch>
        </p:blipFill>
        <p:spPr>
          <a:xfrm>
            <a:off x="2743200" y="3006154"/>
            <a:ext cx="5454399" cy="3679825"/>
          </a:xfrm>
          <a:prstGeom prst="rect">
            <a:avLst/>
          </a:prstGeom>
        </p:spPr>
      </p:pic>
      <p:pic>
        <p:nvPicPr>
          <p:cNvPr id="6" name="Picture 5" descr="ayesha_beatrice_oh_inv.jpg"/>
          <p:cNvPicPr>
            <a:picLocks noChangeAspect="1"/>
          </p:cNvPicPr>
          <p:nvPr/>
        </p:nvPicPr>
        <p:blipFill>
          <a:blip r:embed="rId4">
            <a:lum bright="5000" contrast="10000"/>
          </a:blip>
          <a:stretch>
            <a:fillRect/>
          </a:stretch>
        </p:blipFill>
        <p:spPr>
          <a:xfrm>
            <a:off x="152400" y="3505200"/>
            <a:ext cx="2622550" cy="318077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43808" y="2717112"/>
            <a:ext cx="4968552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/>
            </a:r>
            <a:b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</a:b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There is a single goal-outcome such that each agent’s activities are directed to it (a distributive goal).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 agents’ activities are coordinated.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 goal-outcome occurs partly as a consequence of, or is partly constituted by, this coordination</a:t>
            </a:r>
          </a:p>
        </p:txBody>
      </p:sp>
    </p:spTree>
    <p:extLst>
      <p:ext uri="{BB962C8B-B14F-4D97-AF65-F5344CB8AC3E}">
        <p14:creationId xmlns:p14="http://schemas.microsoft.com/office/powerpoint/2010/main" val="24143640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eft Brace 4"/>
          <p:cNvSpPr/>
          <p:nvPr/>
        </p:nvSpPr>
        <p:spPr bwMode="auto">
          <a:xfrm>
            <a:off x="2123728" y="2996952"/>
            <a:ext cx="576064" cy="3312368"/>
          </a:xfrm>
          <a:prstGeom prst="leftBrace">
            <a:avLst>
              <a:gd name="adj1" fmla="val 40485"/>
              <a:gd name="adj2" fmla="val 50000"/>
            </a:avLst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611560" y="4293096"/>
            <a:ext cx="1440160" cy="77162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collective goal</a:t>
            </a: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843808" y="2717112"/>
            <a:ext cx="4968552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/>
            </a:r>
            <a:b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</a:b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There is a single goal-outcome such that each agent’s activities are directed to it (a distributive goal).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 agents’ activities are coordinated.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 goal-outcome occurs partly as a consequence of, or is partly constituted by, this coordination</a:t>
            </a:r>
          </a:p>
        </p:txBody>
      </p:sp>
    </p:spTree>
    <p:extLst>
      <p:ext uri="{BB962C8B-B14F-4D97-AF65-F5344CB8AC3E}">
        <p14:creationId xmlns:p14="http://schemas.microsoft.com/office/powerpoint/2010/main" val="6345627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eft Brace 4"/>
          <p:cNvSpPr/>
          <p:nvPr/>
        </p:nvSpPr>
        <p:spPr bwMode="auto">
          <a:xfrm>
            <a:off x="2123728" y="2996952"/>
            <a:ext cx="576064" cy="3312368"/>
          </a:xfrm>
          <a:prstGeom prst="leftBrace">
            <a:avLst>
              <a:gd name="adj1" fmla="val 40485"/>
              <a:gd name="adj2" fmla="val 50000"/>
            </a:avLst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611560" y="4293096"/>
            <a:ext cx="1440160" cy="77162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collective goal</a:t>
            </a: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6800400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How can we </a:t>
            </a:r>
            <a:r>
              <a:rPr lang="en-US" i="0" dirty="0" err="1" smtClean="0"/>
              <a:t>characterise</a:t>
            </a:r>
            <a:r>
              <a:rPr lang="en-US" i="0" dirty="0" smtClean="0"/>
              <a:t> the relation between joint actions and their goal-outcomes without invoking shared intentions?</a:t>
            </a: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2843808" y="2717112"/>
            <a:ext cx="4968552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/>
            </a:r>
            <a:b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</a:b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There is a single goal-outcome such that each agent’s activities are directed to it (a distributive goal).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 agents’ activities are coordinated.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 goal-outcome occurs partly as a consequence of, or is partly constituted by, this coordination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0" y="5077544"/>
            <a:ext cx="9144000" cy="11597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2843808" y="2717112"/>
            <a:ext cx="4968552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/>
            </a:r>
            <a:b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</a:b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There is a single goal-outcome such that each agent’s activities are directed to it (a distributive goal).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 agents’ activities are coordinated.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 goal-outcome occurs partly as a consequence of, or is partly constituted by, this coordination</a:t>
            </a:r>
          </a:p>
        </p:txBody>
      </p:sp>
      <p:sp>
        <p:nvSpPr>
          <p:cNvPr id="5" name="Left Brace 4"/>
          <p:cNvSpPr/>
          <p:nvPr/>
        </p:nvSpPr>
        <p:spPr bwMode="auto">
          <a:xfrm>
            <a:off x="2123728" y="2996952"/>
            <a:ext cx="576064" cy="3312368"/>
          </a:xfrm>
          <a:prstGeom prst="leftBrace">
            <a:avLst>
              <a:gd name="adj1" fmla="val 40485"/>
              <a:gd name="adj2" fmla="val 50000"/>
            </a:avLst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611560" y="4293096"/>
            <a:ext cx="1440160" cy="77162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collective goal</a:t>
            </a: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6800400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How can we </a:t>
            </a:r>
            <a:r>
              <a:rPr lang="en-US" i="0" dirty="0" err="1" smtClean="0"/>
              <a:t>characterise</a:t>
            </a:r>
            <a:r>
              <a:rPr lang="en-US" i="0" dirty="0" smtClean="0"/>
              <a:t> the relation between joint actions and their goal-outcomes without invoking shared intentions?</a:t>
            </a:r>
          </a:p>
        </p:txBody>
      </p:sp>
    </p:spTree>
    <p:extLst>
      <p:ext uri="{BB962C8B-B14F-4D97-AF65-F5344CB8AC3E}">
        <p14:creationId xmlns:p14="http://schemas.microsoft.com/office/powerpoint/2010/main" val="25556504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eft Brace 4"/>
          <p:cNvSpPr/>
          <p:nvPr/>
        </p:nvSpPr>
        <p:spPr bwMode="auto">
          <a:xfrm>
            <a:off x="2123728" y="2996952"/>
            <a:ext cx="576064" cy="3312368"/>
          </a:xfrm>
          <a:prstGeom prst="leftBrace">
            <a:avLst>
              <a:gd name="adj1" fmla="val 40485"/>
              <a:gd name="adj2" fmla="val 50000"/>
            </a:avLst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611560" y="4293096"/>
            <a:ext cx="1440160" cy="77162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collective goal</a:t>
            </a: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6800400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How can we </a:t>
            </a:r>
            <a:r>
              <a:rPr lang="en-US" i="0" dirty="0" err="1" smtClean="0"/>
              <a:t>characterise</a:t>
            </a:r>
            <a:r>
              <a:rPr lang="en-US" i="0" dirty="0" smtClean="0"/>
              <a:t> the relation between joint actions and their goal-outcomes without invoking shared intentions?</a:t>
            </a: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2843808" y="2717112"/>
            <a:ext cx="4968552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/>
            </a:r>
            <a:b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</a:b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There is a single goal-outcome such that each agent’s activities are directed to it (a distributive goal).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 agents’ activities are coordinated.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The goal-outcome occurs partly as a consequence of, or is partly constituted by, this coordination</a:t>
            </a:r>
          </a:p>
        </p:txBody>
      </p:sp>
    </p:spTree>
    <p:extLst>
      <p:ext uri="{BB962C8B-B14F-4D97-AF65-F5344CB8AC3E}">
        <p14:creationId xmlns:p14="http://schemas.microsoft.com/office/powerpoint/2010/main" val="15034637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083" name="Picture 3"/>
          <p:cNvPicPr>
            <a:picLocks noChangeAspect="1" noChangeArrowheads="1"/>
          </p:cNvPicPr>
          <p:nvPr/>
        </p:nvPicPr>
        <p:blipFill>
          <a:blip r:embed="rId2">
            <a:lum bright="12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685800" y="838200"/>
            <a:ext cx="3733800" cy="1587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table’</a:t>
            </a:r>
          </a:p>
          <a:p>
            <a:pPr>
              <a:spcAft>
                <a:spcPts val="1100"/>
              </a:spcAf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032346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685800" y="838200"/>
            <a:ext cx="3733800" cy="3901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table’</a:t>
            </a:r>
          </a:p>
          <a:p>
            <a:pPr>
              <a:spcAft>
                <a:spcPts val="1100"/>
              </a:spcAf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‘Left Leg and Right Leg between them supported the table’ </a:t>
            </a: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table intentionally’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5" name="Notched Right Arrow 4"/>
          <p:cNvSpPr/>
          <p:nvPr/>
        </p:nvSpPr>
        <p:spPr bwMode="auto">
          <a:xfrm>
            <a:off x="163348" y="3407545"/>
            <a:ext cx="609600" cy="381000"/>
          </a:xfrm>
          <a:prstGeom prst="notchedRightArrow">
            <a:avLst>
              <a:gd name="adj1" fmla="val 50000"/>
              <a:gd name="adj2" fmla="val 75861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5800" y="838200"/>
            <a:ext cx="3733800" cy="3901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table’</a:t>
            </a:r>
          </a:p>
          <a:p>
            <a:pPr>
              <a:spcAft>
                <a:spcPts val="1100"/>
              </a:spcAf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‘Left Leg and Right Leg between them supported the table’ </a:t>
            </a: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table intentionally’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77162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is the relation between a joint action and the goal (or goals) to which it is directed?</a:t>
            </a:r>
            <a:endParaRPr lang="en-US" i="0" dirty="0"/>
          </a:p>
        </p:txBody>
      </p:sp>
      <p:pic>
        <p:nvPicPr>
          <p:cNvPr id="4" name="Picture 3" descr="table_cat_glass_inv.jpg"/>
          <p:cNvPicPr>
            <a:picLocks noChangeAspect="1"/>
          </p:cNvPicPr>
          <p:nvPr/>
        </p:nvPicPr>
        <p:blipFill>
          <a:blip r:embed="rId3">
            <a:lum/>
            <a:alphaModFix amt="34000"/>
          </a:blip>
          <a:stretch>
            <a:fillRect/>
          </a:stretch>
        </p:blipFill>
        <p:spPr>
          <a:xfrm>
            <a:off x="2743200" y="3006154"/>
            <a:ext cx="5454399" cy="3679825"/>
          </a:xfrm>
          <a:prstGeom prst="rect">
            <a:avLst/>
          </a:prstGeom>
        </p:spPr>
      </p:pic>
      <p:pic>
        <p:nvPicPr>
          <p:cNvPr id="6" name="Picture 5" descr="ayesha_beatrice_oh_inv.jpg"/>
          <p:cNvPicPr>
            <a:picLocks noChangeAspect="1"/>
          </p:cNvPicPr>
          <p:nvPr/>
        </p:nvPicPr>
        <p:blipFill>
          <a:blip r:embed="rId4">
            <a:lum bright="5000" contrast="10000"/>
            <a:alphaModFix amt="34000"/>
          </a:blip>
          <a:stretch>
            <a:fillRect/>
          </a:stretch>
        </p:blipFill>
        <p:spPr>
          <a:xfrm>
            <a:off x="152400" y="3505200"/>
            <a:ext cx="2622550" cy="318077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77162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is the relation between a joint action and the goal (or goals) to which it is directed?</a:t>
            </a:r>
            <a:endParaRPr lang="en-US" i="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4415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err="1" smtClean="0"/>
              <a:t>behaviours</a:t>
            </a:r>
            <a:endParaRPr lang="en-US" i="0" dirty="0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3610769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goal-state</a:t>
            </a:r>
            <a:endParaRPr lang="en-US" i="0" dirty="0"/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637738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goal-outcome</a:t>
            </a:r>
            <a:endParaRPr lang="en-US" i="0" dirty="0"/>
          </a:p>
        </p:txBody>
      </p:sp>
      <p:sp>
        <p:nvSpPr>
          <p:cNvPr id="11" name="Freeform 10"/>
          <p:cNvSpPr/>
          <p:nvPr/>
        </p:nvSpPr>
        <p:spPr bwMode="auto">
          <a:xfrm>
            <a:off x="1875388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1371600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coordinates</a:t>
            </a:r>
            <a:endParaRPr lang="en-US" dirty="0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5849939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specifies</a:t>
            </a:r>
            <a:endParaRPr lang="en-US" dirty="0"/>
          </a:p>
        </p:txBody>
      </p:sp>
      <p:sp>
        <p:nvSpPr>
          <p:cNvPr id="15" name="Freeform 14"/>
          <p:cNvSpPr/>
          <p:nvPr/>
        </p:nvSpPr>
        <p:spPr bwMode="auto">
          <a:xfrm flipH="1">
            <a:off x="4692031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3610769" y="3645024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intention</a:t>
            </a:r>
            <a:endParaRPr lang="en-US" i="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972000" y="990600"/>
            <a:ext cx="6724200" cy="4496731"/>
            <a:chOff x="972000" y="990600"/>
            <a:chExt cx="6724200" cy="4496731"/>
          </a:xfrm>
        </p:grpSpPr>
        <p:sp>
          <p:nvSpPr>
            <p:cNvPr id="4098" name="Text Box 2"/>
            <p:cNvSpPr txBox="1">
              <a:spLocks noChangeArrowheads="1"/>
            </p:cNvSpPr>
            <p:nvPr/>
          </p:nvSpPr>
          <p:spPr bwMode="auto">
            <a:xfrm>
              <a:off x="972000" y="1295400"/>
              <a:ext cx="4362000" cy="771623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/>
                <a:t>‘I take a </a:t>
              </a:r>
              <a:r>
                <a:rPr lang="en-US" i="0" dirty="0" smtClean="0"/>
                <a:t>collective </a:t>
              </a:r>
              <a:r>
                <a:rPr lang="en-US" i="0" dirty="0"/>
                <a:t>action to involve a collective</a:t>
              </a:r>
              <a:r>
                <a:rPr lang="en-US" i="0" dirty="0" smtClean="0"/>
                <a:t> [shared] intention</a:t>
              </a:r>
              <a:r>
                <a:rPr lang="en-US" i="0" dirty="0"/>
                <a:t>.</a:t>
              </a:r>
              <a:r>
                <a:rPr lang="en-US" i="0" dirty="0" smtClean="0"/>
                <a:t>’</a:t>
              </a:r>
            </a:p>
          </p:txBody>
        </p:sp>
        <p:pic>
          <p:nvPicPr>
            <p:cNvPr id="4" name="Picture 3" descr="Margaret.Gilbert_Uci.161253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22938" y="990600"/>
              <a:ext cx="1973262" cy="1973262"/>
            </a:xfrm>
            <a:prstGeom prst="rect">
              <a:avLst/>
            </a:prstGeom>
          </p:spPr>
        </p:pic>
        <p:sp>
          <p:nvSpPr>
            <p:cNvPr id="5" name="Text Box 2"/>
            <p:cNvSpPr txBox="1">
              <a:spLocks noChangeArrowheads="1"/>
            </p:cNvSpPr>
            <p:nvPr/>
          </p:nvSpPr>
          <p:spPr bwMode="auto">
            <a:xfrm>
              <a:off x="990600" y="4038600"/>
              <a:ext cx="6705600" cy="1448731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 smtClean="0"/>
                <a:t>‘</a:t>
              </a:r>
              <a:r>
                <a:rPr lang="en-US" i="0" dirty="0"/>
                <a:t>the key property of joint action lies in its internal component [...] in the participants’ having a “collective” or “shared</a:t>
              </a:r>
              <a:r>
                <a:rPr lang="en-US" i="0" dirty="0" smtClean="0"/>
                <a:t>” intention</a:t>
              </a:r>
              <a:r>
                <a:rPr lang="en-US" i="0" dirty="0"/>
                <a:t>.</a:t>
              </a:r>
              <a:r>
                <a:rPr lang="en-US" i="0" dirty="0" smtClean="0"/>
                <a:t>’ </a:t>
              </a:r>
            </a:p>
            <a:p>
              <a:pPr algn="r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 smtClean="0"/>
                <a:t>(</a:t>
              </a:r>
              <a:r>
                <a:rPr lang="en-US" i="0" dirty="0" err="1" smtClean="0"/>
                <a:t>Facundo</a:t>
              </a:r>
              <a:r>
                <a:rPr lang="en-US" i="0" dirty="0" smtClean="0"/>
                <a:t> Alonso, 2009, pp. 444-5)</a:t>
              </a:r>
              <a:endParaRPr lang="en-US" i="0" dirty="0" smtClean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2438400" y="1676400"/>
            <a:ext cx="2209800" cy="457200"/>
          </a:xfrm>
          <a:prstGeom prst="rect">
            <a:avLst/>
          </a:prstGeom>
          <a:solidFill>
            <a:srgbClr val="800000"/>
          </a:solidFill>
          <a:ln w="9525" cap="flat" cmpd="sng" algn="ctr">
            <a:solidFill>
              <a:srgbClr val="FFFF00"/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grpSp>
        <p:nvGrpSpPr>
          <p:cNvPr id="2" name="Group 5"/>
          <p:cNvGrpSpPr/>
          <p:nvPr/>
        </p:nvGrpSpPr>
        <p:grpSpPr>
          <a:xfrm>
            <a:off x="972000" y="990600"/>
            <a:ext cx="6724200" cy="4496731"/>
            <a:chOff x="972000" y="990600"/>
            <a:chExt cx="6724200" cy="4496731"/>
          </a:xfrm>
        </p:grpSpPr>
        <p:sp>
          <p:nvSpPr>
            <p:cNvPr id="4098" name="Text Box 2"/>
            <p:cNvSpPr txBox="1">
              <a:spLocks noChangeArrowheads="1"/>
            </p:cNvSpPr>
            <p:nvPr/>
          </p:nvSpPr>
          <p:spPr bwMode="auto">
            <a:xfrm>
              <a:off x="972000" y="1295400"/>
              <a:ext cx="4362000" cy="771623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/>
                <a:t>‘I take a </a:t>
              </a:r>
              <a:r>
                <a:rPr lang="en-US" i="0" dirty="0" smtClean="0"/>
                <a:t>collective </a:t>
              </a:r>
              <a:r>
                <a:rPr lang="en-US" i="0" dirty="0"/>
                <a:t>action to involve a collective</a:t>
              </a:r>
              <a:r>
                <a:rPr lang="en-US" i="0" dirty="0" smtClean="0"/>
                <a:t> [shared] intention</a:t>
              </a:r>
              <a:r>
                <a:rPr lang="en-US" i="0" dirty="0"/>
                <a:t>.</a:t>
              </a:r>
              <a:r>
                <a:rPr lang="en-US" i="0" dirty="0" smtClean="0"/>
                <a:t>’</a:t>
              </a:r>
            </a:p>
          </p:txBody>
        </p:sp>
        <p:pic>
          <p:nvPicPr>
            <p:cNvPr id="4" name="Picture 3" descr="Margaret.Gilbert_Uci.161253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22938" y="990600"/>
              <a:ext cx="1973262" cy="1973262"/>
            </a:xfrm>
            <a:prstGeom prst="rect">
              <a:avLst/>
            </a:prstGeom>
          </p:spPr>
        </p:pic>
        <p:sp>
          <p:nvSpPr>
            <p:cNvPr id="5" name="Text Box 2"/>
            <p:cNvSpPr txBox="1">
              <a:spLocks noChangeArrowheads="1"/>
            </p:cNvSpPr>
            <p:nvPr/>
          </p:nvSpPr>
          <p:spPr bwMode="auto">
            <a:xfrm>
              <a:off x="990600" y="4038600"/>
              <a:ext cx="6705600" cy="1448731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 smtClean="0"/>
                <a:t>‘</a:t>
              </a:r>
              <a:r>
                <a:rPr lang="en-US" i="0" dirty="0"/>
                <a:t>the key property of joint action lies in its internal component [...] in the participants’ having a “collective” or “shared</a:t>
              </a:r>
              <a:r>
                <a:rPr lang="en-US" i="0" dirty="0" smtClean="0"/>
                <a:t>” intention</a:t>
              </a:r>
              <a:r>
                <a:rPr lang="en-US" i="0" dirty="0"/>
                <a:t>.</a:t>
              </a:r>
              <a:r>
                <a:rPr lang="en-US" i="0" dirty="0" smtClean="0"/>
                <a:t>’ </a:t>
              </a:r>
            </a:p>
            <a:p>
              <a:pPr algn="r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 smtClean="0"/>
                <a:t>(</a:t>
              </a:r>
              <a:r>
                <a:rPr lang="en-US" i="0" dirty="0" err="1" smtClean="0"/>
                <a:t>Facundo</a:t>
              </a:r>
              <a:r>
                <a:rPr lang="en-US" i="0" dirty="0" smtClean="0"/>
                <a:t> Alonso, 2009, pp. 444-5)</a:t>
              </a:r>
              <a:endParaRPr lang="en-US" i="0" dirty="0" smtClean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 bwMode="auto">
          <a:xfrm>
            <a:off x="3429000" y="3886200"/>
            <a:ext cx="2209800" cy="228600"/>
          </a:xfrm>
          <a:prstGeom prst="roundRect">
            <a:avLst/>
          </a:prstGeom>
          <a:noFill/>
          <a:ln>
            <a:solidFill>
              <a:schemeClr val="tx1">
                <a:alpha val="1000"/>
              </a:schemeClr>
            </a:solidFill>
            <a:headEnd type="none" w="med" len="med"/>
            <a:tailEnd type="none" w="med" len="med"/>
          </a:ln>
          <a:effectLst>
            <a:glow rad="228600">
              <a:srgbClr val="FFFF00">
                <a:alpha val="30000"/>
              </a:srgbClr>
            </a:glo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grpSp>
        <p:nvGrpSpPr>
          <p:cNvPr id="2" name="Group 5"/>
          <p:cNvGrpSpPr/>
          <p:nvPr/>
        </p:nvGrpSpPr>
        <p:grpSpPr>
          <a:xfrm>
            <a:off x="972000" y="990600"/>
            <a:ext cx="6724200" cy="1973262"/>
            <a:chOff x="972000" y="990600"/>
            <a:chExt cx="6724200" cy="1973262"/>
          </a:xfrm>
        </p:grpSpPr>
        <p:sp>
          <p:nvSpPr>
            <p:cNvPr id="4098" name="Text Box 2"/>
            <p:cNvSpPr txBox="1">
              <a:spLocks noChangeArrowheads="1"/>
            </p:cNvSpPr>
            <p:nvPr/>
          </p:nvSpPr>
          <p:spPr bwMode="auto">
            <a:xfrm>
              <a:off x="972000" y="1295400"/>
              <a:ext cx="4362000" cy="771623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/>
                <a:t>‘I take a </a:t>
              </a:r>
              <a:r>
                <a:rPr lang="en-US" i="0" dirty="0" smtClean="0"/>
                <a:t>collective </a:t>
              </a:r>
              <a:r>
                <a:rPr lang="en-US" i="0" dirty="0"/>
                <a:t>action to involve a collective</a:t>
              </a:r>
              <a:r>
                <a:rPr lang="en-US" i="0" dirty="0" smtClean="0"/>
                <a:t> [shared] intention</a:t>
              </a:r>
              <a:r>
                <a:rPr lang="en-US" i="0" dirty="0"/>
                <a:t>.</a:t>
              </a:r>
              <a:r>
                <a:rPr lang="en-US" i="0" dirty="0" smtClean="0"/>
                <a:t>’</a:t>
              </a:r>
            </a:p>
          </p:txBody>
        </p:sp>
        <p:pic>
          <p:nvPicPr>
            <p:cNvPr id="4" name="Picture 3" descr="Margaret.Gilbert_Uci.161253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22938" y="990600"/>
              <a:ext cx="1973262" cy="1973262"/>
            </a:xfrm>
            <a:prstGeom prst="rect">
              <a:avLst/>
            </a:prstGeom>
          </p:spPr>
        </p:pic>
      </p:grpSp>
      <p:sp>
        <p:nvSpPr>
          <p:cNvPr id="8" name="Rectangle 7"/>
          <p:cNvSpPr/>
          <p:nvPr/>
        </p:nvSpPr>
        <p:spPr bwMode="auto">
          <a:xfrm>
            <a:off x="838200" y="685800"/>
            <a:ext cx="7086600" cy="2971800"/>
          </a:xfrm>
          <a:prstGeom prst="rect">
            <a:avLst/>
          </a:prstGeom>
          <a:solidFill>
            <a:schemeClr val="tx1">
              <a:alpha val="66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4415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err="1" smtClean="0"/>
              <a:t>behaviours</a:t>
            </a:r>
            <a:endParaRPr lang="en-US" i="0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3610769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goal-state</a:t>
            </a:r>
            <a:endParaRPr lang="en-US" i="0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6377384" y="4114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goal-outcome</a:t>
            </a:r>
            <a:endParaRPr lang="en-US" i="0" dirty="0"/>
          </a:p>
        </p:txBody>
      </p:sp>
      <p:sp>
        <p:nvSpPr>
          <p:cNvPr id="12" name="Freeform 11"/>
          <p:cNvSpPr/>
          <p:nvPr/>
        </p:nvSpPr>
        <p:spPr bwMode="auto">
          <a:xfrm>
            <a:off x="1875388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1371600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coordinates</a:t>
            </a:r>
            <a:endParaRPr lang="en-US" dirty="0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5849939" y="5257800"/>
            <a:ext cx="1922461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dirty="0" smtClean="0"/>
              <a:t>specifies</a:t>
            </a:r>
            <a:endParaRPr lang="en-US" dirty="0"/>
          </a:p>
        </p:txBody>
      </p:sp>
      <p:sp>
        <p:nvSpPr>
          <p:cNvPr id="15" name="Freeform 14"/>
          <p:cNvSpPr/>
          <p:nvPr/>
        </p:nvSpPr>
        <p:spPr bwMode="auto">
          <a:xfrm flipH="1">
            <a:off x="4692031" y="4607973"/>
            <a:ext cx="2623169" cy="573627"/>
          </a:xfrm>
          <a:custGeom>
            <a:avLst/>
            <a:gdLst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1222563 w 2623169"/>
              <a:gd name="connsiteY1" fmla="*/ 866524 h 874437"/>
              <a:gd name="connsiteX2" fmla="*/ 0 w 2623169"/>
              <a:gd name="connsiteY2" fmla="*/ 47481 h 874437"/>
              <a:gd name="connsiteX0" fmla="*/ 2623169 w 2623169"/>
              <a:gd name="connsiteY0" fmla="*/ 0 h 874437"/>
              <a:gd name="connsiteX1" fmla="*/ 536763 w 2623169"/>
              <a:gd name="connsiteY1" fmla="*/ 866524 h 874437"/>
              <a:gd name="connsiteX2" fmla="*/ 0 w 2623169"/>
              <a:gd name="connsiteY2" fmla="*/ 47481 h 874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23169" h="874437">
                <a:moveTo>
                  <a:pt x="2623169" y="0"/>
                </a:moveTo>
                <a:cubicBezTo>
                  <a:pt x="2141463" y="429305"/>
                  <a:pt x="973958" y="858611"/>
                  <a:pt x="536763" y="866524"/>
                </a:cubicBezTo>
                <a:cubicBezTo>
                  <a:pt x="99568" y="874437"/>
                  <a:pt x="0" y="47481"/>
                  <a:pt x="0" y="47481"/>
                </a:cubicBezTo>
              </a:path>
            </a:pathLst>
          </a:custGeom>
          <a:noFill/>
          <a:ln w="38100" cap="flat" cmpd="sng" algn="ctr">
            <a:solidFill>
              <a:srgbClr val="FFFFFF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6" name="Text Box 2"/>
          <p:cNvSpPr txBox="1">
            <a:spLocks noChangeArrowheads="1"/>
          </p:cNvSpPr>
          <p:nvPr/>
        </p:nvSpPr>
        <p:spPr bwMode="auto">
          <a:xfrm>
            <a:off x="3124200" y="3757932"/>
            <a:ext cx="2895600" cy="433068"/>
          </a:xfrm>
          <a:prstGeom prst="rect">
            <a:avLst/>
          </a:prstGeom>
          <a:noFill/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shared intention</a:t>
            </a:r>
            <a:endParaRPr lang="en-US" i="0" dirty="0"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200" b="0" i="1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Myriad Web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200" b="0" i="1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Myriad Web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28566</TotalTime>
  <Words>1207</Words>
  <Application>Microsoft Macintosh PowerPoint</Application>
  <PresentationFormat>On-screen Show (4:3)</PresentationFormat>
  <Paragraphs>182</Paragraphs>
  <Slides>40</Slides>
  <Notes>39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steve</dc:creator>
  <cp:keywords/>
  <dc:description/>
  <cp:lastModifiedBy>stev e</cp:lastModifiedBy>
  <cp:revision>1046</cp:revision>
  <cp:lastPrinted>2010-11-22T22:34:07Z</cp:lastPrinted>
  <dcterms:created xsi:type="dcterms:W3CDTF">2010-11-22T10:27:15Z</dcterms:created>
  <dcterms:modified xsi:type="dcterms:W3CDTF">2010-11-23T09:59:14Z</dcterms:modified>
  <cp:category/>
</cp:coreProperties>
</file>